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06" r:id="rId5"/>
    <p:sldId id="304" r:id="rId6"/>
    <p:sldId id="303" r:id="rId7"/>
    <p:sldId id="315" r:id="rId8"/>
    <p:sldId id="314" r:id="rId9"/>
    <p:sldId id="295" r:id="rId10"/>
    <p:sldId id="311" r:id="rId11"/>
    <p:sldId id="318" r:id="rId12"/>
    <p:sldId id="312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79" d="100"/>
          <a:sy n="79" d="100"/>
        </p:scale>
        <p:origin x="86" y="33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s-ES" noProof="0" dirty="0" err="1"/>
            <a:t>Research</a:t>
          </a:r>
          <a:endParaRPr lang="es-ES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>
            <a:buFont typeface="Arial" panose="020B0604020202020204" pitchFamily="34" charset="0"/>
            <a:buChar char="•"/>
          </a:pPr>
          <a:r>
            <a:rPr lang="es-ES" noProof="0" dirty="0"/>
            <a:t>INEGI data</a:t>
          </a:r>
        </a:p>
        <a:p>
          <a:pPr rtl="0">
            <a:buFont typeface="Arial" panose="020B0604020202020204" pitchFamily="34" charset="0"/>
            <a:buChar char="•"/>
          </a:pPr>
          <a:endParaRPr lang="es-ES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s-ES" noProof="0" dirty="0"/>
            <a:t>Data </a:t>
          </a:r>
          <a:r>
            <a:rPr lang="es-ES" noProof="0" dirty="0" err="1"/>
            <a:t>Exploration</a:t>
          </a:r>
          <a:endParaRPr lang="es-ES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noProof="0" dirty="0"/>
            <a:t>Análisis Exploratorio de Datos</a:t>
          </a:r>
        </a:p>
        <a:p>
          <a:pPr rtl="0"/>
          <a:endParaRPr lang="es-ES" noProof="0" dirty="0"/>
        </a:p>
        <a:p>
          <a:pPr rtl="0"/>
          <a:r>
            <a:rPr lang="es-ES" noProof="0" dirty="0"/>
            <a:t>Visualizaciones</a:t>
          </a: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s-ES" noProof="0" dirty="0"/>
            <a:t>Data </a:t>
          </a:r>
          <a:r>
            <a:rPr lang="es-ES" noProof="0" dirty="0" err="1"/>
            <a:t>Preparation</a:t>
          </a:r>
          <a:endParaRPr lang="es-ES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 noProof="0" dirty="0"/>
            <a:t>Limpieza de datos</a:t>
          </a:r>
        </a:p>
        <a:p>
          <a:pPr rtl="0"/>
          <a:endParaRPr lang="es-ES" b="0" i="0" u="none" noProof="0" dirty="0"/>
        </a:p>
        <a:p>
          <a:pPr rtl="0"/>
          <a:r>
            <a:rPr lang="es-ES" noProof="0" dirty="0"/>
            <a:t>Creación de tablas</a:t>
          </a:r>
        </a:p>
        <a:p>
          <a:pPr rtl="0"/>
          <a:endParaRPr lang="es-ES" noProof="0" dirty="0"/>
        </a:p>
        <a:p>
          <a:pPr rtl="0"/>
          <a:r>
            <a:rPr lang="es-ES" noProof="0" dirty="0"/>
            <a:t>Condensado de información</a:t>
          </a: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s-ES" noProof="0" dirty="0"/>
            <a:t>Data </a:t>
          </a:r>
          <a:r>
            <a:rPr lang="es-ES" noProof="0" dirty="0" err="1"/>
            <a:t>Modeling</a:t>
          </a:r>
          <a:endParaRPr lang="es-ES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es-ES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es-ES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s-ES" noProof="0" dirty="0"/>
            <a:t>Regresión Lineal (&amp; Log)</a:t>
          </a:r>
        </a:p>
        <a:p>
          <a:pPr rtl="0"/>
          <a:endParaRPr lang="es-ES" noProof="0" dirty="0"/>
        </a:p>
        <a:p>
          <a:pPr rtl="0"/>
          <a:r>
            <a:rPr lang="es-ES" noProof="0" dirty="0"/>
            <a:t>Regresión KNN</a:t>
          </a:r>
        </a:p>
        <a:p>
          <a:pPr rtl="0"/>
          <a:endParaRPr lang="es-ES" noProof="0" dirty="0"/>
        </a:p>
        <a:p>
          <a:pPr rtl="0"/>
          <a:r>
            <a:rPr lang="es-ES" noProof="0" dirty="0" err="1"/>
            <a:t>Clustering</a:t>
          </a:r>
          <a:r>
            <a:rPr lang="es-ES" noProof="0" dirty="0"/>
            <a:t> - </a:t>
          </a:r>
          <a:r>
            <a:rPr lang="es-ES" i="1" u="sng" noProof="0" dirty="0">
              <a:solidFill>
                <a:srgbClr val="FF0000"/>
              </a:solidFill>
            </a:rPr>
            <a:t>pendiente</a:t>
          </a: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es-ES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es-ES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es-ES" noProof="0" dirty="0"/>
            <a:t>Data </a:t>
          </a:r>
          <a:r>
            <a:rPr lang="es-ES" noProof="0" dirty="0" err="1"/>
            <a:t>Restitution</a:t>
          </a:r>
          <a:endParaRPr lang="es-ES" noProof="0" dirty="0"/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es-ES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es-ES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es-ES" noProof="0" dirty="0"/>
            <a:t>Entrega de información productiva a negocio</a:t>
          </a:r>
        </a:p>
        <a:p>
          <a:pPr rtl="0"/>
          <a:endParaRPr lang="es-ES" noProof="0" dirty="0"/>
        </a:p>
        <a:p>
          <a:pPr rtl="0"/>
          <a:r>
            <a:rPr lang="es-ES" noProof="0" dirty="0"/>
            <a:t>Métricas de desempeño</a:t>
          </a:r>
        </a:p>
        <a:p>
          <a:pPr rtl="0"/>
          <a:endParaRPr lang="es-ES" noProof="0" dirty="0"/>
        </a:p>
        <a:p>
          <a:pPr rtl="0"/>
          <a:r>
            <a:rPr lang="es-ES" noProof="0" dirty="0" err="1"/>
            <a:t>Dashboard</a:t>
          </a:r>
          <a:endParaRPr lang="es-ES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es-ES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es-ES" noProof="0" dirty="0"/>
        </a:p>
      </dgm:t>
    </dgm:pt>
    <dgm:pt modelId="{3557F64A-42D6-48A5-854F-8439DED60B1F}">
      <dgm:prSet phldrT="[Text]"/>
      <dgm:spPr/>
      <dgm:t>
        <a:bodyPr rtlCol="0"/>
        <a:lstStyle/>
        <a:p>
          <a:pPr rtl="0">
            <a:buFont typeface="Arial" panose="020B0604020202020204" pitchFamily="34" charset="0"/>
            <a:buChar char="•"/>
          </a:pPr>
          <a:r>
            <a:rPr lang="es-ES" noProof="0" dirty="0"/>
            <a:t>DENUE</a:t>
          </a:r>
        </a:p>
        <a:p>
          <a:pPr rtl="0">
            <a:buFont typeface="Arial" panose="020B0604020202020204" pitchFamily="34" charset="0"/>
            <a:buChar char="•"/>
          </a:pPr>
          <a:endParaRPr lang="es-ES" noProof="0" dirty="0"/>
        </a:p>
      </dgm:t>
    </dgm:pt>
    <dgm:pt modelId="{3EE09E8D-55C7-4ED8-B5F4-C8C098B260BE}" type="parTrans" cxnId="{0C57C3CF-49F2-4511-9D96-13C010E74AB0}">
      <dgm:prSet/>
      <dgm:spPr/>
      <dgm:t>
        <a:bodyPr/>
        <a:lstStyle/>
        <a:p>
          <a:endParaRPr lang="es-MX"/>
        </a:p>
      </dgm:t>
    </dgm:pt>
    <dgm:pt modelId="{575518B9-8207-4082-950D-0208B0604796}" type="sibTrans" cxnId="{0C57C3CF-49F2-4511-9D96-13C010E74AB0}">
      <dgm:prSet/>
      <dgm:spPr/>
      <dgm:t>
        <a:bodyPr/>
        <a:lstStyle/>
        <a:p>
          <a:endParaRPr lang="es-MX"/>
        </a:p>
      </dgm:t>
    </dgm:pt>
    <dgm:pt modelId="{AC971C0B-334A-42A2-9AE6-8506CD8C3EF8}">
      <dgm:prSet phldrT="[Text]"/>
      <dgm:spPr/>
      <dgm:t>
        <a:bodyPr rtlCol="0"/>
        <a:lstStyle/>
        <a:p>
          <a:pPr rtl="0">
            <a:buFont typeface="Arial" panose="020B0604020202020204" pitchFamily="34" charset="0"/>
            <a:buChar char="•"/>
          </a:pPr>
          <a:r>
            <a:rPr lang="es-ES" noProof="0" dirty="0"/>
            <a:t>Comercio Informal</a:t>
          </a:r>
        </a:p>
        <a:p>
          <a:pPr rtl="0">
            <a:buFont typeface="Arial" panose="020B0604020202020204" pitchFamily="34" charset="0"/>
            <a:buChar char="•"/>
          </a:pPr>
          <a:endParaRPr lang="es-ES" noProof="0" dirty="0"/>
        </a:p>
        <a:p>
          <a:pPr rtl="0">
            <a:buFont typeface="Arial" panose="020B0604020202020204" pitchFamily="34" charset="0"/>
            <a:buChar char="•"/>
          </a:pPr>
          <a:endParaRPr lang="es-ES" noProof="0" dirty="0"/>
        </a:p>
      </dgm:t>
    </dgm:pt>
    <dgm:pt modelId="{C4B76C3B-44C9-4E5F-B161-0FCBF83A8D2D}" type="parTrans" cxnId="{6E8BC49F-8CC6-469F-9520-F10365DD90C1}">
      <dgm:prSet/>
      <dgm:spPr/>
      <dgm:t>
        <a:bodyPr/>
        <a:lstStyle/>
        <a:p>
          <a:endParaRPr lang="es-MX"/>
        </a:p>
      </dgm:t>
    </dgm:pt>
    <dgm:pt modelId="{A66A54B8-4DF8-471F-98A8-FEE236177EF6}" type="sibTrans" cxnId="{6E8BC49F-8CC6-469F-9520-F10365DD90C1}">
      <dgm:prSet/>
      <dgm:spPr/>
      <dgm:t>
        <a:bodyPr/>
        <a:lstStyle/>
        <a:p>
          <a:endParaRPr lang="es-MX"/>
        </a:p>
      </dgm:t>
    </dgm:pt>
    <dgm:pt modelId="{5F97A474-0EC8-41C4-A88F-D270258EBE1A}">
      <dgm:prSet phldrT="[Text]"/>
      <dgm:spPr/>
      <dgm:t>
        <a:bodyPr rtlCol="0"/>
        <a:lstStyle/>
        <a:p>
          <a:pPr rtl="0">
            <a:buNone/>
          </a:pPr>
          <a:endParaRPr lang="es-ES" noProof="0" dirty="0"/>
        </a:p>
      </dgm:t>
    </dgm:pt>
    <dgm:pt modelId="{7C0D400E-76F4-41BD-ADB7-BF42A64CBC41}" type="parTrans" cxnId="{AFE3A73A-CC21-4EB4-B3C3-82CE26733649}">
      <dgm:prSet/>
      <dgm:spPr/>
      <dgm:t>
        <a:bodyPr/>
        <a:lstStyle/>
        <a:p>
          <a:endParaRPr lang="es-MX"/>
        </a:p>
      </dgm:t>
    </dgm:pt>
    <dgm:pt modelId="{9D74B957-32E1-4D41-B984-7114D50A8E7F}" type="sibTrans" cxnId="{AFE3A73A-CC21-4EB4-B3C3-82CE26733649}">
      <dgm:prSet/>
      <dgm:spPr/>
      <dgm:t>
        <a:bodyPr/>
        <a:lstStyle/>
        <a:p>
          <a:endParaRPr lang="es-MX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36D9810-4497-4A40-8B49-8D506CC84CF1}" type="presOf" srcId="{5F97A474-0EC8-41C4-A88F-D270258EBE1A}" destId="{810D7AA7-A541-4507-BE7F-36CCF210089F}" srcOrd="0" destOrd="3" presId="urn:microsoft.com/office/officeart/2016/7/layout/AccentHomeChevronProcess"/>
    <dgm:cxn modelId="{DF1B9017-8AF8-4D72-9C21-7935C32753BF}" type="presOf" srcId="{AC971C0B-334A-42A2-9AE6-8506CD8C3EF8}" destId="{810D7AA7-A541-4507-BE7F-36CCF210089F}" srcOrd="0" destOrd="2" presId="urn:microsoft.com/office/officeart/2016/7/layout/AccentHomeChevronProcess"/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EBD6C02E-B161-4AC2-890E-3D815366FC21}" type="presOf" srcId="{3557F64A-42D6-48A5-854F-8439DED60B1F}" destId="{810D7AA7-A541-4507-BE7F-36CCF210089F}" srcOrd="0" destOrd="1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AFE3A73A-CC21-4EB4-B3C3-82CE26733649}" srcId="{AACEAFD5-63CF-4AFC-B46F-BE086C5D447C}" destId="{5F97A474-0EC8-41C4-A88F-D270258EBE1A}" srcOrd="3" destOrd="0" parTransId="{7C0D400E-76F4-41BD-ADB7-BF42A64CBC41}" sibTransId="{9D74B957-32E1-4D41-B984-7114D50A8E7F}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6E8BC49F-8CC6-469F-9520-F10365DD90C1}" srcId="{AACEAFD5-63CF-4AFC-B46F-BE086C5D447C}" destId="{AC971C0B-334A-42A2-9AE6-8506CD8C3EF8}" srcOrd="2" destOrd="0" parTransId="{C4B76C3B-44C9-4E5F-B161-0FCBF83A8D2D}" sibTransId="{A66A54B8-4DF8-471F-98A8-FEE236177EF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0C57C3CF-49F2-4511-9D96-13C010E74AB0}" srcId="{AACEAFD5-63CF-4AFC-B46F-BE086C5D447C}" destId="{3557F64A-42D6-48A5-854F-8439DED60B1F}" srcOrd="1" destOrd="0" parTransId="{3EE09E8D-55C7-4ED8-B5F4-C8C098B260BE}" sibTransId="{575518B9-8207-4082-950D-0208B0604796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 err="1"/>
            <a:t>Research</a:t>
          </a:r>
          <a:endParaRPr lang="es-ES" sz="1500" kern="1200" noProof="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100" kern="1200" noProof="0" dirty="0"/>
            <a:t>INEGI data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100" kern="1200" noProof="0" dirty="0"/>
            <a:t>DENUE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100" kern="1200" noProof="0" dirty="0"/>
            <a:t>Comercio Informal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Data </a:t>
          </a:r>
          <a:r>
            <a:rPr lang="es-ES" sz="1500" kern="1200" noProof="0" dirty="0" err="1"/>
            <a:t>Exploration</a:t>
          </a:r>
          <a:endParaRPr lang="es-ES" sz="1500" kern="1200" noProof="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Análisis Exploratorio de Datos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Visualizaciones</a:t>
          </a: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Data </a:t>
          </a:r>
          <a:r>
            <a:rPr lang="es-ES" sz="1500" kern="1200" noProof="0" dirty="0" err="1"/>
            <a:t>Preparation</a:t>
          </a:r>
          <a:endParaRPr lang="es-ES" sz="1500" kern="1200" noProof="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noProof="0" dirty="0"/>
            <a:t>Limpieza de datos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b="0" i="0" u="none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Creación de tablas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Condensado de información</a:t>
          </a: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Data </a:t>
          </a:r>
          <a:r>
            <a:rPr lang="es-ES" sz="1500" kern="1200" noProof="0" dirty="0" err="1"/>
            <a:t>Modeling</a:t>
          </a:r>
          <a:endParaRPr lang="es-ES" sz="1500" kern="1200" noProof="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Regresión Lineal (&amp; Log)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Regresión KNN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 err="1"/>
            <a:t>Clustering</a:t>
          </a:r>
          <a:r>
            <a:rPr lang="es-ES" sz="1100" kern="1200" noProof="0" dirty="0"/>
            <a:t> - </a:t>
          </a:r>
          <a:r>
            <a:rPr lang="es-ES" sz="1100" i="1" u="sng" kern="1200" noProof="0" dirty="0">
              <a:solidFill>
                <a:srgbClr val="FF0000"/>
              </a:solidFill>
            </a:rPr>
            <a:t>pendiente</a:t>
          </a: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Data </a:t>
          </a:r>
          <a:r>
            <a:rPr lang="es-ES" sz="1500" kern="1200" noProof="0" dirty="0" err="1"/>
            <a:t>Restitution</a:t>
          </a:r>
          <a:endParaRPr lang="es-ES" sz="1500" kern="1200" noProof="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Entrega de información productiva a negocio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/>
            <a:t>Métricas de desempeño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noProof="0" dirty="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noProof="0" dirty="0" err="1"/>
            <a:t>Dashboard</a:t>
          </a:r>
          <a:endParaRPr lang="es-ES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21/11/2022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21/11/2022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43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29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45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834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29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93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28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slanahmedov/walmart-sales-foreca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goodfreephotos.com/vector-images/group-of-members-users-icon.png.php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flickr.com/photos/143601516@N03/2944341916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400" spc="400" dirty="0" err="1">
                <a:solidFill>
                  <a:schemeClr val="bg1"/>
                </a:solidFill>
              </a:rPr>
              <a:t>Foodstand</a:t>
            </a:r>
            <a:r>
              <a:rPr lang="es-ES" sz="5400" spc="400" dirty="0">
                <a:solidFill>
                  <a:schemeClr val="bg1"/>
                </a:solidFill>
              </a:rPr>
              <a:t> </a:t>
            </a:r>
            <a:r>
              <a:rPr lang="es-ES" sz="5400" spc="400" dirty="0" err="1">
                <a:solidFill>
                  <a:schemeClr val="bg1"/>
                </a:solidFill>
              </a:rPr>
              <a:t>Locator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Miguel Miranda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5400" dirty="0"/>
              <a:t>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45604"/>
            <a:ext cx="7805257" cy="823912"/>
          </a:xfrm>
        </p:spPr>
        <p:txBody>
          <a:bodyPr rtlCol="0"/>
          <a:lstStyle/>
          <a:p>
            <a:pPr rtl="0"/>
            <a:r>
              <a:rPr lang="es-ES" dirty="0"/>
              <a:t>Regresión +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6130" y="2671167"/>
            <a:ext cx="8694490" cy="368458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Obtener información</a:t>
            </a:r>
            <a:r>
              <a:rPr lang="es-ES" sz="2000" dirty="0"/>
              <a:t> de INEGI</a:t>
            </a:r>
          </a:p>
          <a:p>
            <a:pPr marL="457200" lvl="1" indent="0">
              <a:buNone/>
            </a:pPr>
            <a:r>
              <a:rPr lang="es-ES" dirty="0">
                <a:hlinkClick r:id="rId3"/>
              </a:rPr>
              <a:t>https://www.kaggle.com/code/aslanahmedov/walmart-sales-forecasting</a:t>
            </a:r>
            <a:br>
              <a:rPr lang="es-ES" dirty="0"/>
            </a:br>
            <a:endParaRPr lang="es-ES" dirty="0"/>
          </a:p>
          <a:p>
            <a:pPr rtl="0"/>
            <a:r>
              <a:rPr lang="es-ES" dirty="0"/>
              <a:t>Localizar potenciales </a:t>
            </a:r>
            <a:r>
              <a:rPr lang="es-ES" b="1" i="1" dirty="0" err="1"/>
              <a:t>hotspots</a:t>
            </a:r>
            <a:r>
              <a:rPr lang="es-ES" b="1" i="1" dirty="0"/>
              <a:t> </a:t>
            </a:r>
            <a:r>
              <a:rPr lang="es-ES" dirty="0"/>
              <a:t>para ubicar un puesto de comida</a:t>
            </a:r>
            <a:br>
              <a:rPr lang="es-ES" sz="2000" dirty="0"/>
            </a:br>
            <a:endParaRPr lang="es-ES" sz="2000" dirty="0"/>
          </a:p>
          <a:p>
            <a:pPr rtl="0"/>
            <a:r>
              <a:rPr lang="es-ES" dirty="0"/>
              <a:t>Conducir un proceso de Ciencia de Datos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Estrategia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Marcador de contenido 6" descr="elemento gráfico SmartArt de escala de tiempo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96964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cap="all" spc="400" dirty="0">
                <a:solidFill>
                  <a:schemeClr val="bg1"/>
                </a:solidFill>
                <a:latin typeface="+mn-lt"/>
              </a:rPr>
              <a:t>resultados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71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ES" dirty="0"/>
              <a:t>Columnas y correlaciones</a:t>
            </a: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/>
              <a:pPr rtl="0">
                <a:spcAft>
                  <a:spcPts val="600"/>
                </a:spcAft>
              </a:pPr>
              <a:t>5</a:t>
            </a:fld>
            <a:endParaRPr lang="es-ES" b="1" cap="all" spc="1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17C545-B0CE-BC0C-F87A-ADBA46BA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5" y="2143400"/>
            <a:ext cx="4163715" cy="43034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A54105-2B14-C734-0D59-90B31D2AD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32" y="2751324"/>
            <a:ext cx="7464603" cy="2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3600" dirty="0"/>
              <a:t>Resultados – </a:t>
            </a:r>
            <a:r>
              <a:rPr lang="es-ES" sz="3600" i="1" dirty="0"/>
              <a:t>Regresión Lineal vs KNN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/>
              <a:pPr rtl="0">
                <a:spcAft>
                  <a:spcPts val="600"/>
                </a:spcAft>
              </a:pPr>
              <a:t>6</a:t>
            </a:fld>
            <a:endParaRPr lang="es-ES" b="1" cap="all" spc="1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CBAB2B-B938-2A2D-4779-36A2B141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14" y="1537530"/>
            <a:ext cx="4893347" cy="33940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DEFEF1-27F3-7456-4C8B-169FEB6C2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17" y="5223753"/>
            <a:ext cx="8513566" cy="11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Vídeo 25">
            <a:extLst>
              <a:ext uri="{FF2B5EF4-FFF2-40B4-BE49-F238E27FC236}">
                <a16:creationId xmlns:a16="http://schemas.microsoft.com/office/drawing/2014/main" id="{B30BDB5E-28CD-0B64-7CA8-EA0AC1483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1" r="40158"/>
          <a:stretch/>
        </p:blipFill>
        <p:spPr>
          <a:xfrm>
            <a:off x="1366432" y="2535349"/>
            <a:ext cx="3707972" cy="3697389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Resumen</a:t>
            </a:r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/>
              <a:t>Log Regresión Lineal es mejor modelo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b="1" dirty="0"/>
              <a:t>Modelos escalables acorde al tamaño de datos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Siguientes Pasos</a:t>
            </a:r>
            <a:endParaRPr lang="es-ES" sz="5400" i="1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8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5122" name="Picture 2" descr="Joining the dots, data ingestion to data visualisation ( AWS and PowerBI )">
            <a:extLst>
              <a:ext uri="{FF2B5EF4-FFF2-40B4-BE49-F238E27FC236}">
                <a16:creationId xmlns:a16="http://schemas.microsoft.com/office/drawing/2014/main" id="{A3A09E1F-ED5B-A772-AD65-DD8284AC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139" y="2042760"/>
            <a:ext cx="6845833" cy="3850781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274FCDC-1E68-5719-6AB0-0F44439078C1}"/>
              </a:ext>
            </a:extLst>
          </p:cNvPr>
          <p:cNvSpPr/>
          <p:nvPr/>
        </p:nvSpPr>
        <p:spPr>
          <a:xfrm>
            <a:off x="4061035" y="3429000"/>
            <a:ext cx="483080" cy="53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5FE1F6DE-6685-7D30-1E9D-BC7C89E62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3944" y="2610449"/>
            <a:ext cx="1008236" cy="1008236"/>
          </a:xfrm>
          <a:prstGeom prst="rect">
            <a:avLst/>
          </a:prstGeom>
        </p:spPr>
      </p:pic>
      <p:sp>
        <p:nvSpPr>
          <p:cNvPr id="15" name="Título 3">
            <a:extLst>
              <a:ext uri="{FF2B5EF4-FFF2-40B4-BE49-F238E27FC236}">
                <a16:creationId xmlns:a16="http://schemas.microsoft.com/office/drawing/2014/main" id="{3910F7AE-8D6A-AD3C-2FB3-2E821BC51A7D}"/>
              </a:ext>
            </a:extLst>
          </p:cNvPr>
          <p:cNvSpPr txBox="1">
            <a:spLocks/>
          </p:cNvSpPr>
          <p:nvPr/>
        </p:nvSpPr>
        <p:spPr>
          <a:xfrm>
            <a:off x="10422251" y="2042760"/>
            <a:ext cx="2201173" cy="94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i="1" dirty="0" err="1"/>
              <a:t>Users</a:t>
            </a:r>
            <a:endParaRPr lang="es-E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EE2E3F-4AA5-C088-101C-6FC9D2EBF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98" y="2221342"/>
            <a:ext cx="2873425" cy="32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9" name="Marcador de posición de imagen 8" descr="montañas en e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en e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Miguel Miranda</a:t>
            </a:r>
          </a:p>
          <a:p>
            <a:pPr rtl="0"/>
            <a:r>
              <a:rPr lang="es-ES" sz="1600" dirty="0"/>
              <a:t>leugim@ciencias.unam.mx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504" r="2504"/>
          <a:stretch/>
        </p:blipFill>
        <p:spPr>
          <a:xfrm>
            <a:off x="6153486" y="4918008"/>
            <a:ext cx="2457114" cy="1939992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F8C0898-6CF5-4DC1-A18B-803B0F0413A7}"/>
              </a:ext>
            </a:extLst>
          </p:cNvPr>
          <p:cNvSpPr txBox="1"/>
          <p:nvPr/>
        </p:nvSpPr>
        <p:spPr>
          <a:xfrm>
            <a:off x="5554372" y="6889964"/>
            <a:ext cx="311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7" tooltip="https://www.flickr.com/photos/143601516@N03/29443419161"/>
              </a:rPr>
              <a:t>Esta foto</a:t>
            </a:r>
            <a:r>
              <a:rPr lang="es-MX" sz="900"/>
              <a:t> de Autor desconocido está bajo licencia </a:t>
            </a:r>
            <a:r>
              <a:rPr lang="es-MX" sz="900">
                <a:hlinkClick r:id="rId8" tooltip="https://creativecommons.org/licenses/by/3.0/"/>
              </a:rPr>
              <a:t>CC BY</a:t>
            </a:r>
            <a:endParaRPr lang="es-MX" sz="90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815F39F-A95C-3008-28BC-639B8BC9E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021" y="4106926"/>
            <a:ext cx="1608219" cy="16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{71375444-C288-47EA-AAB8-BAD7DC7A87C3}tf89338750_win32</Template>
  <TotalTime>1036</TotalTime>
  <Words>154</Words>
  <Application>Microsoft Office PowerPoint</Application>
  <PresentationFormat>Panorámica</PresentationFormat>
  <Paragraphs>65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UniversoDeGradientes</vt:lpstr>
      <vt:lpstr>Foodstand Locator</vt:lpstr>
      <vt:lpstr>Objetivo</vt:lpstr>
      <vt:lpstr>Estrategia</vt:lpstr>
      <vt:lpstr>resultados</vt:lpstr>
      <vt:lpstr>Columnas y correlaciones</vt:lpstr>
      <vt:lpstr>Resultados – Regresión Lineal vs KNN</vt:lpstr>
      <vt:lpstr>Resumen</vt:lpstr>
      <vt:lpstr>Siguientes Pasos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</dc:title>
  <dc:creator>MIGUEL ANGEL FLORES MIRANDA</dc:creator>
  <cp:lastModifiedBy>MIGUEL ANGEL FLORES MIRANDA</cp:lastModifiedBy>
  <cp:revision>29</cp:revision>
  <dcterms:created xsi:type="dcterms:W3CDTF">2022-09-03T16:10:25Z</dcterms:created>
  <dcterms:modified xsi:type="dcterms:W3CDTF">2022-11-22T04:14:08Z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